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12"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5F4DD6C-4C24-4A84-BABD-8D5C1ADB76CE}" type="datetimeFigureOut">
              <a:rPr lang="fr-FR" smtClean="0"/>
              <a:t>05/07/2012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4B83BC-38F9-4A7F-A7BA-A5A3C37FBD44}"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5F4DD6C-4C24-4A84-BABD-8D5C1ADB76CE}" type="datetimeFigureOut">
              <a:rPr lang="fr-FR" smtClean="0"/>
              <a:t>05/07/2012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4B83BC-38F9-4A7F-A7BA-A5A3C37FBD44}"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5F4DD6C-4C24-4A84-BABD-8D5C1ADB76CE}" type="datetimeFigureOut">
              <a:rPr lang="fr-FR" smtClean="0"/>
              <a:t>05/07/2012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4B83BC-38F9-4A7F-A7BA-A5A3C37FBD44}"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5F4DD6C-4C24-4A84-BABD-8D5C1ADB76CE}" type="datetimeFigureOut">
              <a:rPr lang="fr-FR" smtClean="0"/>
              <a:t>05/07/2012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4B83BC-38F9-4A7F-A7BA-A5A3C37FBD44}"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5F4DD6C-4C24-4A84-BABD-8D5C1ADB76CE}" type="datetimeFigureOut">
              <a:rPr lang="fr-FR" smtClean="0"/>
              <a:t>05/07/2012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4B83BC-38F9-4A7F-A7BA-A5A3C37FBD44}"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5F4DD6C-4C24-4A84-BABD-8D5C1ADB76CE}" type="datetimeFigureOut">
              <a:rPr lang="fr-FR" smtClean="0"/>
              <a:t>05/07/2012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74B83BC-38F9-4A7F-A7BA-A5A3C37FBD44}"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5F4DD6C-4C24-4A84-BABD-8D5C1ADB76CE}" type="datetimeFigureOut">
              <a:rPr lang="fr-FR" smtClean="0"/>
              <a:t>05/07/2012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74B83BC-38F9-4A7F-A7BA-A5A3C37FBD44}"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5F4DD6C-4C24-4A84-BABD-8D5C1ADB76CE}" type="datetimeFigureOut">
              <a:rPr lang="fr-FR" smtClean="0"/>
              <a:t>05/07/2012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74B83BC-38F9-4A7F-A7BA-A5A3C37FBD44}"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5F4DD6C-4C24-4A84-BABD-8D5C1ADB76CE}" type="datetimeFigureOut">
              <a:rPr lang="fr-FR" smtClean="0"/>
              <a:t>05/07/2012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74B83BC-38F9-4A7F-A7BA-A5A3C37FBD44}"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5F4DD6C-4C24-4A84-BABD-8D5C1ADB76CE}" type="datetimeFigureOut">
              <a:rPr lang="fr-FR" smtClean="0"/>
              <a:t>05/07/2012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74B83BC-38F9-4A7F-A7BA-A5A3C37FBD44}"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5F4DD6C-4C24-4A84-BABD-8D5C1ADB76CE}" type="datetimeFigureOut">
              <a:rPr lang="fr-FR" smtClean="0"/>
              <a:t>05/07/2012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74B83BC-38F9-4A7F-A7BA-A5A3C37FBD44}"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F4DD6C-4C24-4A84-BABD-8D5C1ADB76CE}" type="datetimeFigureOut">
              <a:rPr lang="fr-FR" smtClean="0"/>
              <a:t>05/07/2012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B83BC-38F9-4A7F-A7BA-A5A3C37FBD44}"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fr.wikipedia.org/wiki/M%C3%A9lange_pauvre"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fr.wikipedia.org/wiki/Carburateu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0"/>
            <a:ext cx="8964488" cy="461665"/>
          </a:xfrm>
          <a:prstGeom prst="rect">
            <a:avLst/>
          </a:prstGeom>
          <a:noFill/>
        </p:spPr>
        <p:txBody>
          <a:bodyPr wrap="square" rtlCol="0">
            <a:spAutoFit/>
          </a:bodyPr>
          <a:lstStyle/>
          <a:p>
            <a:r>
              <a:rPr lang="fr-FR" sz="2400" b="1" dirty="0" smtClean="0">
                <a:solidFill>
                  <a:srgbClr val="FF0000"/>
                </a:solidFill>
              </a:rPr>
              <a:t>LES BASES DE LA MÉCANIQUE 2 TEMPS ET 4 TEMPS MOTOCULTURE</a:t>
            </a:r>
            <a:endParaRPr lang="fr-FR" sz="2400" b="1" dirty="0">
              <a:solidFill>
                <a:srgbClr val="FF0000"/>
              </a:solidFill>
            </a:endParaRPr>
          </a:p>
        </p:txBody>
      </p:sp>
      <p:sp>
        <p:nvSpPr>
          <p:cNvPr id="5" name="ZoneTexte 4"/>
          <p:cNvSpPr txBox="1"/>
          <p:nvPr/>
        </p:nvSpPr>
        <p:spPr>
          <a:xfrm>
            <a:off x="251520" y="764704"/>
            <a:ext cx="2736304" cy="400110"/>
          </a:xfrm>
          <a:prstGeom prst="rect">
            <a:avLst/>
          </a:prstGeom>
          <a:noFill/>
        </p:spPr>
        <p:txBody>
          <a:bodyPr wrap="square" rtlCol="0">
            <a:spAutoFit/>
          </a:bodyPr>
          <a:lstStyle/>
          <a:p>
            <a:r>
              <a:rPr lang="fr-FR" sz="2000" dirty="0" smtClean="0"/>
              <a:t>SOMMAIRE</a:t>
            </a:r>
            <a:endParaRPr lang="fr-FR" sz="2000" dirty="0"/>
          </a:p>
        </p:txBody>
      </p:sp>
      <p:sp>
        <p:nvSpPr>
          <p:cNvPr id="6" name="ZoneTexte 5"/>
          <p:cNvSpPr txBox="1"/>
          <p:nvPr/>
        </p:nvSpPr>
        <p:spPr>
          <a:xfrm>
            <a:off x="251520" y="1556792"/>
            <a:ext cx="7920880" cy="400110"/>
          </a:xfrm>
          <a:prstGeom prst="rect">
            <a:avLst/>
          </a:prstGeom>
          <a:noFill/>
        </p:spPr>
        <p:txBody>
          <a:bodyPr wrap="square" rtlCol="0">
            <a:spAutoFit/>
          </a:bodyPr>
          <a:lstStyle/>
          <a:p>
            <a:r>
              <a:rPr lang="fr-FR" sz="2000" dirty="0" smtClean="0"/>
              <a:t>- </a:t>
            </a:r>
            <a:r>
              <a:rPr lang="fr-FR" sz="2000" dirty="0" smtClean="0">
                <a:solidFill>
                  <a:srgbClr val="FF0000"/>
                </a:solidFill>
              </a:rPr>
              <a:t>Principe de fonctionnement d’un moteur 2 temps a carburateur</a:t>
            </a:r>
            <a:endParaRPr lang="fr-FR" sz="2000" dirty="0">
              <a:solidFill>
                <a:srgbClr val="FF0000"/>
              </a:solidFill>
            </a:endParaRPr>
          </a:p>
        </p:txBody>
      </p:sp>
      <p:sp>
        <p:nvSpPr>
          <p:cNvPr id="7" name="ZoneTexte 6"/>
          <p:cNvSpPr txBox="1"/>
          <p:nvPr/>
        </p:nvSpPr>
        <p:spPr>
          <a:xfrm>
            <a:off x="251520" y="2204864"/>
            <a:ext cx="7920880" cy="400110"/>
          </a:xfrm>
          <a:prstGeom prst="rect">
            <a:avLst/>
          </a:prstGeom>
          <a:noFill/>
        </p:spPr>
        <p:txBody>
          <a:bodyPr wrap="square" rtlCol="0">
            <a:spAutoFit/>
          </a:bodyPr>
          <a:lstStyle/>
          <a:p>
            <a:r>
              <a:rPr lang="fr-FR" dirty="0" smtClean="0"/>
              <a:t>-</a:t>
            </a:r>
            <a:r>
              <a:rPr lang="fr-FR" dirty="0">
                <a:solidFill>
                  <a:srgbClr val="FF0000"/>
                </a:solidFill>
              </a:rPr>
              <a:t> </a:t>
            </a:r>
            <a:r>
              <a:rPr lang="fr-FR" sz="2000" dirty="0" smtClean="0">
                <a:solidFill>
                  <a:srgbClr val="FF0000"/>
                </a:solidFill>
              </a:rPr>
              <a:t>Principe</a:t>
            </a:r>
            <a:r>
              <a:rPr lang="fr-FR" dirty="0" smtClean="0">
                <a:solidFill>
                  <a:srgbClr val="FF0000"/>
                </a:solidFill>
              </a:rPr>
              <a:t> de fonctionnement d’un moteur 4 temps a carburateur</a:t>
            </a:r>
            <a:endParaRPr lang="fr-FR" dirty="0"/>
          </a:p>
        </p:txBody>
      </p:sp>
      <p:sp>
        <p:nvSpPr>
          <p:cNvPr id="8" name="ZoneTexte 7"/>
          <p:cNvSpPr txBox="1"/>
          <p:nvPr/>
        </p:nvSpPr>
        <p:spPr>
          <a:xfrm>
            <a:off x="251520" y="2924944"/>
            <a:ext cx="7920880" cy="400110"/>
          </a:xfrm>
          <a:prstGeom prst="rect">
            <a:avLst/>
          </a:prstGeom>
          <a:noFill/>
        </p:spPr>
        <p:txBody>
          <a:bodyPr wrap="square" rtlCol="0">
            <a:spAutoFit/>
          </a:bodyPr>
          <a:lstStyle/>
          <a:p>
            <a:r>
              <a:rPr lang="fr-FR" dirty="0" smtClean="0"/>
              <a:t>- </a:t>
            </a:r>
            <a:r>
              <a:rPr lang="fr-FR" dirty="0" smtClean="0">
                <a:solidFill>
                  <a:srgbClr val="FF0000"/>
                </a:solidFill>
              </a:rPr>
              <a:t>Les </a:t>
            </a:r>
            <a:r>
              <a:rPr lang="fr-FR" sz="2000" dirty="0" smtClean="0">
                <a:solidFill>
                  <a:srgbClr val="FF0000"/>
                </a:solidFill>
              </a:rPr>
              <a:t>différents</a:t>
            </a:r>
            <a:r>
              <a:rPr lang="fr-FR" dirty="0" smtClean="0">
                <a:solidFill>
                  <a:srgbClr val="FF0000"/>
                </a:solidFill>
              </a:rPr>
              <a:t> types de carburateurs</a:t>
            </a:r>
            <a:endParaRPr lang="fr-FR" dirty="0"/>
          </a:p>
        </p:txBody>
      </p:sp>
      <p:sp>
        <p:nvSpPr>
          <p:cNvPr id="9" name="ZoneTexte 8"/>
          <p:cNvSpPr txBox="1"/>
          <p:nvPr/>
        </p:nvSpPr>
        <p:spPr>
          <a:xfrm>
            <a:off x="251520" y="3573016"/>
            <a:ext cx="7992888" cy="400110"/>
          </a:xfrm>
          <a:prstGeom prst="rect">
            <a:avLst/>
          </a:prstGeom>
          <a:noFill/>
        </p:spPr>
        <p:txBody>
          <a:bodyPr wrap="square" rtlCol="0">
            <a:spAutoFit/>
          </a:bodyPr>
          <a:lstStyle/>
          <a:p>
            <a:r>
              <a:rPr lang="fr-FR" dirty="0" smtClean="0"/>
              <a:t>- </a:t>
            </a:r>
            <a:r>
              <a:rPr lang="fr-FR" dirty="0" smtClean="0">
                <a:solidFill>
                  <a:srgbClr val="FF0000"/>
                </a:solidFill>
              </a:rPr>
              <a:t>Les </a:t>
            </a:r>
            <a:r>
              <a:rPr lang="fr-FR" sz="2000" dirty="0" smtClean="0">
                <a:solidFill>
                  <a:srgbClr val="FF0000"/>
                </a:solidFill>
              </a:rPr>
              <a:t>composants</a:t>
            </a:r>
            <a:r>
              <a:rPr lang="fr-FR" dirty="0" smtClean="0">
                <a:solidFill>
                  <a:srgbClr val="FF0000"/>
                </a:solidFill>
              </a:rPr>
              <a:t> d’un carburateur</a:t>
            </a:r>
            <a:endParaRPr lang="fr-FR" dirty="0"/>
          </a:p>
        </p:txBody>
      </p:sp>
      <p:sp>
        <p:nvSpPr>
          <p:cNvPr id="10" name="ZoneTexte 9"/>
          <p:cNvSpPr txBox="1"/>
          <p:nvPr/>
        </p:nvSpPr>
        <p:spPr>
          <a:xfrm>
            <a:off x="251520" y="4221088"/>
            <a:ext cx="7992888" cy="400110"/>
          </a:xfrm>
          <a:prstGeom prst="rect">
            <a:avLst/>
          </a:prstGeom>
          <a:noFill/>
        </p:spPr>
        <p:txBody>
          <a:bodyPr wrap="square" rtlCol="0">
            <a:spAutoFit/>
          </a:bodyPr>
          <a:lstStyle/>
          <a:p>
            <a:r>
              <a:rPr lang="fr-FR" dirty="0" smtClean="0"/>
              <a:t>- </a:t>
            </a:r>
            <a:r>
              <a:rPr lang="fr-FR" dirty="0" smtClean="0">
                <a:solidFill>
                  <a:srgbClr val="FF0000"/>
                </a:solidFill>
              </a:rPr>
              <a:t>Les </a:t>
            </a:r>
            <a:r>
              <a:rPr lang="fr-FR" sz="2000" dirty="0" smtClean="0">
                <a:solidFill>
                  <a:srgbClr val="FF0000"/>
                </a:solidFill>
              </a:rPr>
              <a:t>réglages</a:t>
            </a:r>
            <a:r>
              <a:rPr lang="fr-FR" dirty="0" smtClean="0">
                <a:solidFill>
                  <a:srgbClr val="FF0000"/>
                </a:solidFill>
              </a:rPr>
              <a:t> d’un carburateur</a:t>
            </a:r>
            <a:endParaRPr lang="fr-FR" dirty="0"/>
          </a:p>
        </p:txBody>
      </p:sp>
      <p:sp>
        <p:nvSpPr>
          <p:cNvPr id="11" name="ZoneTexte 10"/>
          <p:cNvSpPr txBox="1"/>
          <p:nvPr/>
        </p:nvSpPr>
        <p:spPr>
          <a:xfrm>
            <a:off x="251520" y="4869160"/>
            <a:ext cx="7992888" cy="400110"/>
          </a:xfrm>
          <a:prstGeom prst="rect">
            <a:avLst/>
          </a:prstGeom>
          <a:noFill/>
        </p:spPr>
        <p:txBody>
          <a:bodyPr wrap="square" rtlCol="0">
            <a:spAutoFit/>
          </a:bodyPr>
          <a:lstStyle/>
          <a:p>
            <a:r>
              <a:rPr lang="fr-FR" dirty="0" smtClean="0"/>
              <a:t>- </a:t>
            </a:r>
            <a:r>
              <a:rPr lang="fr-FR" dirty="0" smtClean="0">
                <a:solidFill>
                  <a:srgbClr val="FF0000"/>
                </a:solidFill>
              </a:rPr>
              <a:t>Entretien </a:t>
            </a:r>
            <a:r>
              <a:rPr lang="fr-FR" sz="2000" dirty="0" smtClean="0">
                <a:solidFill>
                  <a:srgbClr val="FF0000"/>
                </a:solidFill>
              </a:rPr>
              <a:t>d’un</a:t>
            </a:r>
            <a:r>
              <a:rPr lang="fr-FR" dirty="0" smtClean="0">
                <a:solidFill>
                  <a:srgbClr val="FF0000"/>
                </a:solidFill>
              </a:rPr>
              <a:t> moteur 2 temps a carburateur</a:t>
            </a:r>
            <a:endParaRPr lang="fr-FR" dirty="0"/>
          </a:p>
        </p:txBody>
      </p:sp>
      <p:sp>
        <p:nvSpPr>
          <p:cNvPr id="12" name="ZoneTexte 11"/>
          <p:cNvSpPr txBox="1"/>
          <p:nvPr/>
        </p:nvSpPr>
        <p:spPr>
          <a:xfrm>
            <a:off x="251520" y="5589240"/>
            <a:ext cx="8064896" cy="400110"/>
          </a:xfrm>
          <a:prstGeom prst="rect">
            <a:avLst/>
          </a:prstGeom>
          <a:noFill/>
        </p:spPr>
        <p:txBody>
          <a:bodyPr wrap="square" rtlCol="0">
            <a:spAutoFit/>
          </a:bodyPr>
          <a:lstStyle/>
          <a:p>
            <a:r>
              <a:rPr lang="fr-FR" dirty="0" smtClean="0"/>
              <a:t>- </a:t>
            </a:r>
            <a:r>
              <a:rPr lang="fr-FR" dirty="0" smtClean="0">
                <a:solidFill>
                  <a:srgbClr val="FF0000"/>
                </a:solidFill>
              </a:rPr>
              <a:t>Entretien </a:t>
            </a:r>
            <a:r>
              <a:rPr lang="fr-FR" sz="2000" dirty="0" smtClean="0">
                <a:solidFill>
                  <a:srgbClr val="FF0000"/>
                </a:solidFill>
              </a:rPr>
              <a:t>d’un</a:t>
            </a:r>
            <a:r>
              <a:rPr lang="fr-FR" dirty="0" smtClean="0">
                <a:solidFill>
                  <a:srgbClr val="FF0000"/>
                </a:solidFill>
              </a:rPr>
              <a:t> moteur 4 temps a carburateur</a:t>
            </a:r>
            <a:endParaRPr lang="fr-FR" dirty="0"/>
          </a:p>
        </p:txBody>
      </p:sp>
      <p:sp>
        <p:nvSpPr>
          <p:cNvPr id="13" name="ZoneTexte 12"/>
          <p:cNvSpPr txBox="1"/>
          <p:nvPr/>
        </p:nvSpPr>
        <p:spPr>
          <a:xfrm>
            <a:off x="251520" y="6165304"/>
            <a:ext cx="8064896" cy="400110"/>
          </a:xfrm>
          <a:prstGeom prst="rect">
            <a:avLst/>
          </a:prstGeom>
          <a:noFill/>
        </p:spPr>
        <p:txBody>
          <a:bodyPr wrap="square" rtlCol="0">
            <a:spAutoFit/>
          </a:bodyPr>
          <a:lstStyle/>
          <a:p>
            <a:r>
              <a:rPr lang="fr-FR" dirty="0" smtClean="0"/>
              <a:t>- </a:t>
            </a:r>
            <a:r>
              <a:rPr lang="fr-FR" dirty="0" smtClean="0">
                <a:solidFill>
                  <a:srgbClr val="FF0000"/>
                </a:solidFill>
              </a:rPr>
              <a:t>Conseils et </a:t>
            </a:r>
            <a:r>
              <a:rPr lang="fr-FR" sz="2000" dirty="0" smtClean="0">
                <a:solidFill>
                  <a:srgbClr val="FF0000"/>
                </a:solidFill>
              </a:rPr>
              <a:t>astuces</a:t>
            </a:r>
            <a:r>
              <a:rPr lang="fr-FR" dirty="0" smtClean="0">
                <a:solidFill>
                  <a:srgbClr val="FF0000"/>
                </a:solidFill>
              </a:rPr>
              <a:t> pour assurer une bonne longévité du matériel</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rbu+depression.jpg"/>
          <p:cNvPicPr>
            <a:picLocks noChangeAspect="1"/>
          </p:cNvPicPr>
          <p:nvPr/>
        </p:nvPicPr>
        <p:blipFill>
          <a:blip r:embed="rId2" cstate="print"/>
          <a:stretch>
            <a:fillRect/>
          </a:stretch>
        </p:blipFill>
        <p:spPr>
          <a:xfrm>
            <a:off x="179512" y="188640"/>
            <a:ext cx="7704856" cy="6384024"/>
          </a:xfrm>
          <a:prstGeom prst="rect">
            <a:avLst/>
          </a:prstGeom>
        </p:spPr>
      </p:pic>
      <p:sp>
        <p:nvSpPr>
          <p:cNvPr id="3" name="ZoneTexte 2"/>
          <p:cNvSpPr txBox="1"/>
          <p:nvPr/>
        </p:nvSpPr>
        <p:spPr>
          <a:xfrm>
            <a:off x="4283968" y="548680"/>
            <a:ext cx="1944216" cy="369332"/>
          </a:xfrm>
          <a:prstGeom prst="rect">
            <a:avLst/>
          </a:prstGeom>
          <a:noFill/>
        </p:spPr>
        <p:txBody>
          <a:bodyPr wrap="square" rtlCol="0">
            <a:spAutoFit/>
          </a:bodyPr>
          <a:lstStyle/>
          <a:p>
            <a:r>
              <a:rPr lang="fr-FR" dirty="0" smtClean="0"/>
              <a:t>Membrane </a:t>
            </a:r>
            <a:endParaRPr lang="fr-FR" dirty="0"/>
          </a:p>
        </p:txBody>
      </p:sp>
      <p:cxnSp>
        <p:nvCxnSpPr>
          <p:cNvPr id="5" name="Connecteur droit avec flèche 4"/>
          <p:cNvCxnSpPr/>
          <p:nvPr/>
        </p:nvCxnSpPr>
        <p:spPr>
          <a:xfrm flipH="1">
            <a:off x="3131840" y="692696"/>
            <a:ext cx="1008112"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flipV="1">
            <a:off x="1043608" y="3284984"/>
            <a:ext cx="28803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0" y="3429000"/>
            <a:ext cx="1547664" cy="646331"/>
          </a:xfrm>
          <a:prstGeom prst="rect">
            <a:avLst/>
          </a:prstGeom>
          <a:noFill/>
        </p:spPr>
        <p:txBody>
          <a:bodyPr wrap="square" rtlCol="0">
            <a:spAutoFit/>
          </a:bodyPr>
          <a:lstStyle/>
          <a:p>
            <a:r>
              <a:rPr lang="fr-FR" dirty="0" err="1" smtClean="0"/>
              <a:t>Papilllon</a:t>
            </a:r>
            <a:r>
              <a:rPr lang="fr-FR" dirty="0" smtClean="0"/>
              <a:t> d’ouverture</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986528"/>
          </a:xfrm>
          <a:prstGeom prst="rect">
            <a:avLst/>
          </a:prstGeom>
          <a:noFill/>
        </p:spPr>
        <p:txBody>
          <a:bodyPr wrap="square" rtlCol="0">
            <a:spAutoFit/>
          </a:bodyPr>
          <a:lstStyle/>
          <a:p>
            <a:r>
              <a:rPr lang="fr-FR" b="1" u="sng" dirty="0" smtClean="0">
                <a:solidFill>
                  <a:srgbClr val="FF0000"/>
                </a:solidFill>
              </a:rPr>
              <a:t>Carburateur à vide:</a:t>
            </a:r>
          </a:p>
          <a:p>
            <a:endParaRPr lang="fr-FR" dirty="0" smtClean="0"/>
          </a:p>
          <a:p>
            <a:r>
              <a:rPr lang="fr-FR" dirty="0" smtClean="0"/>
              <a:t>Le mélange stœchiométrique est dans la pratique extrêmement difficile à réaliser, notamment sur toute la plage de régimes de fonctionnement du moteur, c'est pourquoi beaucoup de carburant arrive sous forme liquide dans les cylindres et ne peut donc pas brûler correctement. Pire, la vaporisation étant endothermique, il se condense sur les parois, abîmant les cylindres et les pistons, absorbant une partie de l'énergie de la combustion et, se dissociant en polluants (ozone).</a:t>
            </a:r>
          </a:p>
          <a:p>
            <a:endParaRPr lang="fr-FR" sz="800" dirty="0" smtClean="0"/>
          </a:p>
          <a:p>
            <a:r>
              <a:rPr lang="fr-FR" dirty="0" smtClean="0"/>
              <a:t>Pour éviter cela, il est indispensable de vaporiser totalement le carburant. L'énergie investie pour vaporiser ce carburant (par une basse pression, comme son nom l'indique) est très largement compensée par l'augmentation du rendement, ce qui permet de brûler un mélange</a:t>
            </a:r>
            <a:r>
              <a:rPr lang="fr-FR" dirty="0" smtClean="0">
                <a:hlinkClick r:id="rId2" tooltip="Mélange pauvre"/>
              </a:rPr>
              <a:t> </a:t>
            </a:r>
            <a:r>
              <a:rPr lang="fr-FR" dirty="0" smtClean="0"/>
              <a:t>plus pauvre et donc moins polluant.</a:t>
            </a:r>
          </a:p>
          <a:p>
            <a:endParaRPr lang="fr-FR" sz="800" dirty="0" smtClean="0"/>
          </a:p>
          <a:p>
            <a:r>
              <a:rPr lang="fr-FR" dirty="0" smtClean="0"/>
              <a:t>L'un des principaux problèmes rencontrés en matière de pollution par les moteurs fonctionnant à l'essence est précisément le rejet « d'imbrûlés » à la sortie de l'échappement, outre les lois de distribution (croisement de soupapes), si l'on savait parfaitement mixer l'essence (incompressible) avec l'air (compressible) et ceci, dans les bonnes proportions (1/14,7</a:t>
            </a:r>
            <a:r>
              <a:rPr lang="fr-FR" baseline="30000" dirty="0" smtClean="0"/>
              <a:t>e</a:t>
            </a:r>
            <a:r>
              <a:rPr lang="fr-FR" dirty="0" smtClean="0"/>
              <a:t>) et à tous les régimes, alors cette « mixture », qui se doit d'être parfaitement homogène jusque dans la chambre de combustion, serait par conséquent entièrement et réellement « brûlée ».</a:t>
            </a:r>
          </a:p>
          <a:p>
            <a:r>
              <a:rPr lang="fr-FR" dirty="0" smtClean="0"/>
              <a:t>Dans cette hypothèse, outre le fait d'une réduction de la consommation, la pollution relevée à la sortie des gaz d'échappement serait donc également réduite, même si des quantités non négligeables de dioxyde de carbone (CO</a:t>
            </a:r>
            <a:r>
              <a:rPr lang="fr-FR" baseline="-25000" dirty="0" smtClean="0"/>
              <a:t>2</a:t>
            </a:r>
            <a:r>
              <a:rPr lang="fr-FR" dirty="0" smtClean="0"/>
              <a:t>) sont issues de la combustion et donc inhérentes à cette source d'énergie. La pollution produite par les moteurs Diesel fonctionnant au gazole génèrent du CO</a:t>
            </a:r>
            <a:r>
              <a:rPr lang="fr-FR" baseline="-25000" dirty="0" smtClean="0"/>
              <a:t>2</a:t>
            </a:r>
            <a:r>
              <a:rPr lang="fr-FR" dirty="0" smtClean="0"/>
              <a:t> mais aussi des suies (fines particules) potentiellement cancérigènes.</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schema_carbu_.jpg"/>
          <p:cNvPicPr>
            <a:picLocks noChangeAspect="1"/>
          </p:cNvPicPr>
          <p:nvPr/>
        </p:nvPicPr>
        <p:blipFill>
          <a:blip r:embed="rId2" cstate="print"/>
          <a:stretch>
            <a:fillRect/>
          </a:stretch>
        </p:blipFill>
        <p:spPr>
          <a:xfrm>
            <a:off x="611560" y="0"/>
            <a:ext cx="5106389" cy="6858000"/>
          </a:xfrm>
          <a:prstGeom prst="rect">
            <a:avLst/>
          </a:prstGeom>
        </p:spPr>
      </p:pic>
      <p:sp>
        <p:nvSpPr>
          <p:cNvPr id="3" name="ZoneTexte 2"/>
          <p:cNvSpPr txBox="1"/>
          <p:nvPr/>
        </p:nvSpPr>
        <p:spPr>
          <a:xfrm>
            <a:off x="5940152" y="476672"/>
            <a:ext cx="2880320" cy="646331"/>
          </a:xfrm>
          <a:prstGeom prst="rect">
            <a:avLst/>
          </a:prstGeom>
          <a:noFill/>
        </p:spPr>
        <p:txBody>
          <a:bodyPr wrap="square" rtlCol="0">
            <a:spAutoFit/>
          </a:bodyPr>
          <a:lstStyle/>
          <a:p>
            <a:r>
              <a:rPr lang="fr-FR" dirty="0" smtClean="0"/>
              <a:t>Schéma d’un carburateur a vide:</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23220"/>
          </a:xfrm>
          <a:prstGeom prst="rect">
            <a:avLst/>
          </a:prstGeom>
          <a:noFill/>
        </p:spPr>
        <p:txBody>
          <a:bodyPr wrap="square" rtlCol="0">
            <a:spAutoFit/>
          </a:bodyPr>
          <a:lstStyle/>
          <a:p>
            <a:pPr algn="ctr"/>
            <a:r>
              <a:rPr lang="fr-FR" sz="2800" b="1" u="sng" dirty="0" smtClean="0">
                <a:solidFill>
                  <a:srgbClr val="FF0000"/>
                </a:solidFill>
              </a:rPr>
              <a:t>LES COMPOSANTS GÉNÉRAUX D’UN CARBURATEUR:</a:t>
            </a:r>
            <a:endParaRPr lang="fr-FR" sz="2800" b="1" u="sng" dirty="0">
              <a:solidFill>
                <a:srgbClr val="FF0000"/>
              </a:solidFill>
            </a:endParaRPr>
          </a:p>
        </p:txBody>
      </p:sp>
      <p:sp>
        <p:nvSpPr>
          <p:cNvPr id="3" name="ZoneTexte 2"/>
          <p:cNvSpPr txBox="1"/>
          <p:nvPr/>
        </p:nvSpPr>
        <p:spPr>
          <a:xfrm>
            <a:off x="0" y="620688"/>
            <a:ext cx="9144000" cy="6186309"/>
          </a:xfrm>
          <a:prstGeom prst="rect">
            <a:avLst/>
          </a:prstGeom>
          <a:noFill/>
        </p:spPr>
        <p:txBody>
          <a:bodyPr wrap="square" rtlCol="0">
            <a:spAutoFit/>
          </a:bodyPr>
          <a:lstStyle/>
          <a:p>
            <a:r>
              <a:rPr lang="fr-FR" dirty="0" smtClean="0">
                <a:solidFill>
                  <a:srgbClr val="FF0000"/>
                </a:solidFill>
              </a:rPr>
              <a:t>L’aiguille:</a:t>
            </a:r>
          </a:p>
          <a:p>
            <a:r>
              <a:rPr lang="fr-FR" dirty="0" err="1" smtClean="0"/>
              <a:t>Éxiste</a:t>
            </a:r>
            <a:r>
              <a:rPr lang="fr-FR" dirty="0" smtClean="0"/>
              <a:t> en différentes tailles et coupes, </a:t>
            </a:r>
          </a:p>
          <a:p>
            <a:r>
              <a:rPr lang="fr-FR" dirty="0" smtClean="0"/>
              <a:t>c’est elle qui régule le </a:t>
            </a:r>
            <a:r>
              <a:rPr lang="fr-FR" dirty="0" err="1" smtClean="0"/>
              <a:t>debit</a:t>
            </a:r>
            <a:r>
              <a:rPr lang="fr-FR" dirty="0" smtClean="0"/>
              <a:t> d’essence </a:t>
            </a:r>
          </a:p>
          <a:p>
            <a:r>
              <a:rPr lang="fr-FR" dirty="0" smtClean="0"/>
              <a:t>aux différentes plages d’ouverture des gaz.</a:t>
            </a:r>
            <a:endParaRPr lang="fr-FR" dirty="0"/>
          </a:p>
          <a:p>
            <a:r>
              <a:rPr lang="fr-FR" dirty="0" smtClean="0">
                <a:solidFill>
                  <a:srgbClr val="FF0000"/>
                </a:solidFill>
              </a:rPr>
              <a:t>Le boisseau:</a:t>
            </a:r>
          </a:p>
          <a:p>
            <a:r>
              <a:rPr lang="fr-FR" dirty="0" smtClean="0">
                <a:solidFill>
                  <a:schemeClr val="tx1">
                    <a:lumMod val="95000"/>
                    <a:lumOff val="5000"/>
                  </a:schemeClr>
                </a:solidFill>
              </a:rPr>
              <a:t>Existe rond ou plat et en différente coupes, il a un coté raboté</a:t>
            </a:r>
          </a:p>
          <a:p>
            <a:r>
              <a:rPr lang="fr-FR" dirty="0" smtClean="0">
                <a:solidFill>
                  <a:schemeClr val="tx1">
                    <a:lumMod val="95000"/>
                    <a:lumOff val="5000"/>
                  </a:schemeClr>
                </a:solidFill>
              </a:rPr>
              <a:t>Pour laisser passer de l’air pour le ralenti. il est relié au </a:t>
            </a:r>
            <a:r>
              <a:rPr lang="fr-FR" dirty="0" err="1" smtClean="0">
                <a:solidFill>
                  <a:schemeClr val="tx1">
                    <a:lumMod val="95000"/>
                    <a:lumOff val="5000"/>
                  </a:schemeClr>
                </a:solidFill>
              </a:rPr>
              <a:t>cable</a:t>
            </a:r>
            <a:endParaRPr lang="fr-FR" dirty="0" smtClean="0">
              <a:solidFill>
                <a:schemeClr val="tx1">
                  <a:lumMod val="95000"/>
                  <a:lumOff val="5000"/>
                </a:schemeClr>
              </a:solidFill>
            </a:endParaRPr>
          </a:p>
          <a:p>
            <a:r>
              <a:rPr lang="fr-FR" dirty="0" smtClean="0">
                <a:solidFill>
                  <a:schemeClr val="tx1">
                    <a:lumMod val="95000"/>
                    <a:lumOff val="5000"/>
                  </a:schemeClr>
                </a:solidFill>
              </a:rPr>
              <a:t>D’accélérateur; plus on accélère, plus il monte et laisse passer</a:t>
            </a:r>
          </a:p>
          <a:p>
            <a:r>
              <a:rPr lang="fr-FR" dirty="0" smtClean="0">
                <a:solidFill>
                  <a:schemeClr val="tx1">
                    <a:lumMod val="95000"/>
                    <a:lumOff val="5000"/>
                  </a:schemeClr>
                </a:solidFill>
              </a:rPr>
              <a:t>De l’air, faisant monter dans le même temps l’aiguille pour</a:t>
            </a:r>
          </a:p>
          <a:p>
            <a:r>
              <a:rPr lang="fr-FR" dirty="0" smtClean="0">
                <a:solidFill>
                  <a:schemeClr val="tx1">
                    <a:lumMod val="95000"/>
                    <a:lumOff val="5000"/>
                  </a:schemeClr>
                </a:solidFill>
              </a:rPr>
              <a:t>Assurer une proportionnalité dans le débit air/essence.</a:t>
            </a:r>
          </a:p>
          <a:p>
            <a:r>
              <a:rPr lang="fr-FR" dirty="0" smtClean="0">
                <a:solidFill>
                  <a:srgbClr val="FF0000"/>
                </a:solidFill>
              </a:rPr>
              <a:t>Gicleur de ralenti:</a:t>
            </a:r>
          </a:p>
          <a:p>
            <a:r>
              <a:rPr lang="fr-FR" dirty="0" smtClean="0"/>
              <a:t>Existe en plusieurs diamètres et formes différentes, le gicleur</a:t>
            </a:r>
          </a:p>
          <a:p>
            <a:r>
              <a:rPr lang="fr-FR" dirty="0" smtClean="0"/>
              <a:t>De ralenti a un trou d’un </a:t>
            </a:r>
            <a:r>
              <a:rPr lang="fr-FR" dirty="0" err="1" smtClean="0"/>
              <a:t>diametre</a:t>
            </a:r>
            <a:r>
              <a:rPr lang="fr-FR" dirty="0" smtClean="0"/>
              <a:t> que l’on peut choisir</a:t>
            </a:r>
          </a:p>
          <a:p>
            <a:r>
              <a:rPr lang="fr-FR" dirty="0" smtClean="0"/>
              <a:t>Pour laisser passer un certain </a:t>
            </a:r>
            <a:r>
              <a:rPr lang="fr-FR" dirty="0" err="1" smtClean="0"/>
              <a:t>debit</a:t>
            </a:r>
            <a:r>
              <a:rPr lang="fr-FR" dirty="0" smtClean="0"/>
              <a:t> d’</a:t>
            </a:r>
            <a:r>
              <a:rPr lang="fr-FR" dirty="0" err="1" smtClean="0"/>
              <a:t>esssence</a:t>
            </a:r>
            <a:r>
              <a:rPr lang="fr-FR" dirty="0" smtClean="0"/>
              <a:t> au ralenti.</a:t>
            </a:r>
            <a:endParaRPr lang="fr-FR" dirty="0"/>
          </a:p>
          <a:p>
            <a:r>
              <a:rPr lang="fr-FR" dirty="0" smtClean="0">
                <a:solidFill>
                  <a:srgbClr val="FF0000"/>
                </a:solidFill>
              </a:rPr>
              <a:t>Gicleur principal:</a:t>
            </a:r>
          </a:p>
          <a:p>
            <a:r>
              <a:rPr lang="fr-FR" dirty="0" smtClean="0"/>
              <a:t>Existe en plusieurs diamètres et formes différentes, le gicleur</a:t>
            </a:r>
          </a:p>
          <a:p>
            <a:r>
              <a:rPr lang="fr-FR" dirty="0" smtClean="0"/>
              <a:t>Principal a un trou d’un diamètre que l’on peut choisir</a:t>
            </a:r>
          </a:p>
          <a:p>
            <a:r>
              <a:rPr lang="fr-FR" dirty="0" smtClean="0"/>
              <a:t>Pour laisser passer un certain </a:t>
            </a:r>
            <a:r>
              <a:rPr lang="fr-FR" dirty="0" err="1" smtClean="0"/>
              <a:t>debit</a:t>
            </a:r>
            <a:r>
              <a:rPr lang="fr-FR" dirty="0" smtClean="0"/>
              <a:t> d’essence durant toute la </a:t>
            </a:r>
          </a:p>
          <a:p>
            <a:r>
              <a:rPr lang="fr-FR" dirty="0" smtClean="0"/>
              <a:t>Plage d’accélération.</a:t>
            </a:r>
            <a:endParaRPr lang="fr-FR" dirty="0"/>
          </a:p>
          <a:p>
            <a:r>
              <a:rPr lang="fr-FR" dirty="0" smtClean="0">
                <a:solidFill>
                  <a:srgbClr val="FF0000"/>
                </a:solidFill>
              </a:rPr>
              <a:t>Vis de ralenti:</a:t>
            </a:r>
          </a:p>
          <a:p>
            <a:r>
              <a:rPr lang="fr-FR" dirty="0" smtClean="0"/>
              <a:t>La vis de ralenti peut se trouver a différents emplacements</a:t>
            </a:r>
          </a:p>
          <a:p>
            <a:r>
              <a:rPr lang="fr-FR" dirty="0" smtClean="0"/>
              <a:t>Suivant les carburateurs, elle sert a </a:t>
            </a:r>
            <a:r>
              <a:rPr lang="fr-FR" dirty="0" err="1" smtClean="0"/>
              <a:t>regler</a:t>
            </a:r>
            <a:r>
              <a:rPr lang="fr-FR" dirty="0" smtClean="0"/>
              <a:t> le ralenti.</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400110"/>
          </a:xfrm>
          <a:prstGeom prst="rect">
            <a:avLst/>
          </a:prstGeom>
          <a:noFill/>
        </p:spPr>
        <p:txBody>
          <a:bodyPr wrap="square" rtlCol="0">
            <a:spAutoFit/>
          </a:bodyPr>
          <a:lstStyle/>
          <a:p>
            <a:pPr algn="ctr"/>
            <a:r>
              <a:rPr lang="fr-FR" sz="2000" b="1" dirty="0" smtClean="0">
                <a:solidFill>
                  <a:srgbClr val="FF0000"/>
                </a:solidFill>
              </a:rPr>
              <a:t>PRINCIPE DE FONCTIONNEMENT D’UN MOTEUR 2 TEMPS A CARBURATEUR</a:t>
            </a:r>
            <a:endParaRPr lang="fr-FR" sz="2000" b="1" dirty="0">
              <a:solidFill>
                <a:srgbClr val="FF0000"/>
              </a:solidFill>
            </a:endParaRPr>
          </a:p>
        </p:txBody>
      </p:sp>
      <p:sp>
        <p:nvSpPr>
          <p:cNvPr id="3" name="ZoneTexte 2"/>
          <p:cNvSpPr txBox="1"/>
          <p:nvPr/>
        </p:nvSpPr>
        <p:spPr>
          <a:xfrm>
            <a:off x="0" y="476672"/>
            <a:ext cx="9144000" cy="8956298"/>
          </a:xfrm>
          <a:prstGeom prst="rect">
            <a:avLst/>
          </a:prstGeom>
          <a:noFill/>
        </p:spPr>
        <p:txBody>
          <a:bodyPr wrap="square" rtlCol="0">
            <a:spAutoFit/>
          </a:bodyPr>
          <a:lstStyle/>
          <a:p>
            <a:r>
              <a:rPr lang="fr-FR" dirty="0" smtClean="0"/>
              <a:t>Comme son nom l’indique, le moteur à explosion à 2 temps effectue un cycle de 2 temps.</a:t>
            </a:r>
          </a:p>
          <a:p>
            <a:r>
              <a:rPr lang="fr-FR" dirty="0" smtClean="0"/>
              <a:t>Ces deux temps sont appelés « </a:t>
            </a:r>
            <a:r>
              <a:rPr lang="fr-FR" dirty="0" smtClean="0">
                <a:solidFill>
                  <a:srgbClr val="FF0000"/>
                </a:solidFill>
              </a:rPr>
              <a:t>admission</a:t>
            </a:r>
            <a:r>
              <a:rPr lang="fr-FR" dirty="0" smtClean="0"/>
              <a:t> » et « </a:t>
            </a:r>
            <a:r>
              <a:rPr lang="fr-FR" dirty="0" smtClean="0">
                <a:solidFill>
                  <a:srgbClr val="FF0000"/>
                </a:solidFill>
              </a:rPr>
              <a:t>échappement</a:t>
            </a:r>
            <a:r>
              <a:rPr lang="fr-FR" dirty="0" smtClean="0"/>
              <a:t> ».</a:t>
            </a:r>
          </a:p>
          <a:p>
            <a:endParaRPr lang="fr-FR" dirty="0" smtClean="0"/>
          </a:p>
          <a:p>
            <a:r>
              <a:rPr lang="fr-FR" u="sng" dirty="0" smtClean="0">
                <a:solidFill>
                  <a:srgbClr val="00B050"/>
                </a:solidFill>
              </a:rPr>
              <a:t>Explication simple du fonctionnement:</a:t>
            </a:r>
          </a:p>
          <a:p>
            <a:pPr algn="ctr"/>
            <a:endParaRPr lang="fr-FR" b="1" dirty="0" smtClean="0"/>
          </a:p>
          <a:p>
            <a:pPr algn="ctr"/>
            <a:r>
              <a:rPr lang="fr-FR" b="1" dirty="0" smtClean="0"/>
              <a:t>1° temps(admission) : </a:t>
            </a:r>
            <a:r>
              <a:rPr lang="fr-FR" dirty="0" smtClean="0"/>
              <a:t>le piston est en haut, il comprime le mélange ce qui permet a l'étincelle de la bougie de provoquer la combustion du carburant et donc sa dilatation; ceci repousse le piston vers le bas du cylindre. En descendant, le piston comprime les gaz dans le bas moteur et va laisser </a:t>
            </a:r>
            <a:r>
              <a:rPr lang="fr-FR" dirty="0" err="1" smtClean="0"/>
              <a:t>appariatre</a:t>
            </a:r>
            <a:r>
              <a:rPr lang="fr-FR" dirty="0" smtClean="0"/>
              <a:t> les lumières d'échappement et de transferts.</a:t>
            </a:r>
          </a:p>
          <a:p>
            <a:pPr algn="ctr"/>
            <a:endParaRPr lang="fr-FR" b="1" dirty="0"/>
          </a:p>
          <a:p>
            <a:pPr algn="ctr"/>
            <a:r>
              <a:rPr lang="fr-FR" b="1" dirty="0" smtClean="0"/>
              <a:t>2° temps(</a:t>
            </a:r>
            <a:r>
              <a:rPr lang="fr-FR" b="1" dirty="0" err="1" smtClean="0"/>
              <a:t>echappement</a:t>
            </a:r>
            <a:r>
              <a:rPr lang="fr-FR" b="1" dirty="0"/>
              <a:t>)</a:t>
            </a:r>
            <a:r>
              <a:rPr lang="fr-FR" b="1" dirty="0" smtClean="0"/>
              <a:t>: </a:t>
            </a:r>
            <a:r>
              <a:rPr lang="fr-FR" dirty="0" smtClean="0"/>
              <a:t>le piston est en bas et </a:t>
            </a:r>
            <a:r>
              <a:rPr lang="fr-FR" dirty="0" err="1" smtClean="0"/>
              <a:t>repouse</a:t>
            </a:r>
            <a:r>
              <a:rPr lang="fr-FR" dirty="0" smtClean="0"/>
              <a:t> les gaz en attente dans le carter "bas moteur" afin de les envoyer dans le haut du cylindre par les transferts qui se sont ouvert a cette position du piston. L'arrivée des gaz frais dans le cylindre repousse les gaz brulés par la </a:t>
            </a:r>
            <a:r>
              <a:rPr lang="fr-FR" dirty="0" err="1" smtClean="0"/>
              <a:t>lumiere</a:t>
            </a:r>
            <a:r>
              <a:rPr lang="fr-FR" dirty="0" smtClean="0"/>
              <a:t> d'</a:t>
            </a:r>
            <a:r>
              <a:rPr lang="fr-FR" dirty="0" err="1" smtClean="0"/>
              <a:t>echappement</a:t>
            </a:r>
            <a:r>
              <a:rPr lang="fr-FR" dirty="0" smtClean="0"/>
              <a:t> elle aussi ouverte quand le piston est en bas. Puis le piston remonte en refermant les </a:t>
            </a:r>
            <a:r>
              <a:rPr lang="fr-FR" dirty="0" err="1" smtClean="0"/>
              <a:t>lumieres</a:t>
            </a:r>
            <a:r>
              <a:rPr lang="fr-FR" dirty="0" smtClean="0"/>
              <a:t>, en aspirant du </a:t>
            </a:r>
            <a:r>
              <a:rPr lang="fr-FR" dirty="0" err="1" smtClean="0"/>
              <a:t>melange</a:t>
            </a:r>
            <a:r>
              <a:rPr lang="fr-FR" dirty="0" smtClean="0"/>
              <a:t> frais par les clapets et en comprimant les gaz </a:t>
            </a:r>
            <a:r>
              <a:rPr lang="fr-FR" dirty="0" err="1" smtClean="0"/>
              <a:t>déja</a:t>
            </a:r>
            <a:r>
              <a:rPr lang="fr-FR" dirty="0" smtClean="0"/>
              <a:t> remontés.</a:t>
            </a:r>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smtClean="0"/>
          </a:p>
          <a:p>
            <a:endParaRPr lang="fr-FR" dirty="0" smtClean="0"/>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2t-01.gif"/>
          <p:cNvPicPr>
            <a:picLocks noChangeAspect="1"/>
          </p:cNvPicPr>
          <p:nvPr/>
        </p:nvPicPr>
        <p:blipFill>
          <a:blip r:embed="rId2" cstate="print"/>
          <a:stretch>
            <a:fillRect/>
          </a:stretch>
        </p:blipFill>
        <p:spPr>
          <a:xfrm>
            <a:off x="1200150" y="800100"/>
            <a:ext cx="6743700" cy="52578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6186309"/>
          </a:xfrm>
          <a:prstGeom prst="rect">
            <a:avLst/>
          </a:prstGeom>
          <a:noFill/>
        </p:spPr>
        <p:txBody>
          <a:bodyPr wrap="square" rtlCol="0">
            <a:spAutoFit/>
          </a:bodyPr>
          <a:lstStyle/>
          <a:p>
            <a:r>
              <a:rPr lang="fr-FR" sz="2000" u="sng" dirty="0" smtClean="0">
                <a:solidFill>
                  <a:srgbClr val="FF0000"/>
                </a:solidFill>
              </a:rPr>
              <a:t>Les avantages d’un moteur 2 temps:</a:t>
            </a:r>
          </a:p>
          <a:p>
            <a:endParaRPr lang="fr-FR" dirty="0"/>
          </a:p>
          <a:p>
            <a:r>
              <a:rPr lang="fr-FR" sz="2000" dirty="0" smtClean="0"/>
              <a:t>-une  combustion à chaque tour moteur et une puissance spécifique (puissance/cylindrée) très élevée, donc une puissance massique très élevée ;</a:t>
            </a:r>
          </a:p>
          <a:p>
            <a:endParaRPr lang="fr-FR" sz="2000" dirty="0" smtClean="0"/>
          </a:p>
          <a:p>
            <a:r>
              <a:rPr lang="fr-FR" sz="2000" dirty="0" smtClean="0"/>
              <a:t>-une simplicité de construction (peu de pièces en mouvement) ;</a:t>
            </a:r>
          </a:p>
          <a:p>
            <a:endParaRPr lang="fr-FR" sz="2000" dirty="0"/>
          </a:p>
          <a:p>
            <a:r>
              <a:rPr lang="fr-FR" sz="2000" dirty="0" smtClean="0"/>
              <a:t>-un graissage des éléments en rotation quelle que soit l'inclinaison du moteur ;</a:t>
            </a:r>
          </a:p>
          <a:p>
            <a:endParaRPr lang="fr-FR" sz="2000" dirty="0" smtClean="0"/>
          </a:p>
          <a:p>
            <a:r>
              <a:rPr lang="fr-FR" sz="2000" dirty="0" smtClean="0"/>
              <a:t>-des pertes par frottements internes nettement plus faibles que sur un 4 temps (vilebrequin sur  roulements, pas de distribution à entrainer, pas de segment racleur, régime nettement plus  faible à puissance équivalente fournie) ;</a:t>
            </a:r>
          </a:p>
          <a:p>
            <a:endParaRPr lang="fr-FR" sz="2000" dirty="0" smtClean="0"/>
          </a:p>
          <a:p>
            <a:r>
              <a:rPr lang="fr-FR" sz="2000" dirty="0" smtClean="0"/>
              <a:t>-un caractère moteur très expressif, qui fonctionne de mieux en mieux à l'approche de son régime maxi. Tout l'opposé du quatre temps qui semble forcer et vouloir éjecter ses composants  dans ce cas ;</a:t>
            </a:r>
          </a:p>
          <a:p>
            <a:endParaRPr lang="fr-FR" sz="2000" dirty="0" smtClean="0"/>
          </a:p>
          <a:p>
            <a:r>
              <a:rPr lang="fr-FR" sz="2000" dirty="0" smtClean="0"/>
              <a:t>-à puissance égale une fiabilité supérieure au quatre temps qui doit tourner beaucoup plus vite.</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400110"/>
          </a:xfrm>
          <a:prstGeom prst="rect">
            <a:avLst/>
          </a:prstGeom>
          <a:noFill/>
        </p:spPr>
        <p:txBody>
          <a:bodyPr wrap="square" rtlCol="0">
            <a:spAutoFit/>
          </a:bodyPr>
          <a:lstStyle/>
          <a:p>
            <a:r>
              <a:rPr lang="fr-FR" sz="2000" u="sng" dirty="0" smtClean="0">
                <a:solidFill>
                  <a:srgbClr val="FF0000"/>
                </a:solidFill>
              </a:rPr>
              <a:t>LES INCONVÉNIENTS D’UN MOTEUR 2 TEMPS:</a:t>
            </a:r>
            <a:endParaRPr lang="fr-FR" sz="2000" u="sng" dirty="0">
              <a:solidFill>
                <a:srgbClr val="FF0000"/>
              </a:solidFill>
            </a:endParaRPr>
          </a:p>
        </p:txBody>
      </p:sp>
      <p:sp>
        <p:nvSpPr>
          <p:cNvPr id="3" name="ZoneTexte 2"/>
          <p:cNvSpPr txBox="1"/>
          <p:nvPr/>
        </p:nvSpPr>
        <p:spPr>
          <a:xfrm>
            <a:off x="0" y="404664"/>
            <a:ext cx="9144000" cy="6924973"/>
          </a:xfrm>
          <a:prstGeom prst="rect">
            <a:avLst/>
          </a:prstGeom>
          <a:noFill/>
        </p:spPr>
        <p:txBody>
          <a:bodyPr wrap="square" rtlCol="0">
            <a:spAutoFit/>
          </a:bodyPr>
          <a:lstStyle/>
          <a:p>
            <a:r>
              <a:rPr lang="fr-FR" dirty="0" smtClean="0"/>
              <a:t>-Une plus forte consommation spécifique : </a:t>
            </a:r>
          </a:p>
          <a:p>
            <a:pPr lvl="1"/>
            <a:endParaRPr lang="fr-FR" sz="1200" dirty="0" smtClean="0"/>
          </a:p>
          <a:p>
            <a:pPr lvl="1"/>
            <a:r>
              <a:rPr lang="fr-FR" dirty="0"/>
              <a:t>-</a:t>
            </a:r>
            <a:r>
              <a:rPr lang="fr-FR" dirty="0" smtClean="0"/>
              <a:t>Due à la partie de gaz imbrûlés qui sont rejetés hors du moteur durant la phase de transfert. Pour y remédier, une injection directe permet de faire pénétrer une dose précise de carburant, dans la chambre de combustion transferts fermés.</a:t>
            </a:r>
          </a:p>
          <a:p>
            <a:pPr lvl="1"/>
            <a:endParaRPr lang="fr-FR" sz="1200" dirty="0" smtClean="0"/>
          </a:p>
          <a:p>
            <a:pPr lvl="1"/>
            <a:r>
              <a:rPr lang="fr-FR" dirty="0" smtClean="0"/>
              <a:t>-Un pot d'échappement accordé dit pot de détente permet d'éviter la perte par l'échappement et fait profiter au remplissage d'un effet « compresseur » en gavant le cylindre avant la fermeture de la lumière d'échappement dans sa plage d'accord. Une valve à l'échappement étend cette plage, soit en diminuant la hauteur de la lumière d'échappement, ou en faisant communiquer avec le pot une chambre qui va abaisser la fréquence de résonance de ce dernier. L'injection d'eau dans le pot ( le refroidir) le fait s'accorder plus bas. La diminution de l'avance à l'allumage le fait chauffer et s'accorder plus haut (la vitesse des ondes étant proportionnelle à la température du pot).</a:t>
            </a:r>
          </a:p>
          <a:p>
            <a:endParaRPr lang="fr-FR" sz="1200" dirty="0" smtClean="0"/>
          </a:p>
          <a:p>
            <a:r>
              <a:rPr lang="fr-FR" dirty="0"/>
              <a:t>-</a:t>
            </a:r>
            <a:r>
              <a:rPr lang="fr-FR" dirty="0" smtClean="0"/>
              <a:t>Une usure plus rapide due à la partie supérieure de la (des) lumière d'échappement qui torture les segments lors de leur passage : ils y subissent des contraintes différentes et importantes, compensée par une vitesse de rotation plus faible à puissance égale.</a:t>
            </a:r>
          </a:p>
          <a:p>
            <a:endParaRPr lang="fr-FR" sz="1200" dirty="0" smtClean="0"/>
          </a:p>
          <a:p>
            <a:r>
              <a:rPr lang="fr-FR" dirty="0" smtClean="0"/>
              <a:t>-La lubrification est réalisée par mélange (1.5 à 3 % d'huile dans l'essence) ou graissage séparé par pompe avec injection d'huile directement dans les roulements parfois (Suzuki). Les huiles modernes brulent quasi complètement lors de la combustion cependant la pollution est due au hydrocarbures imbrulés, lié a la simultanéité de l'admission et de l'échappement.</a:t>
            </a:r>
          </a:p>
          <a:p>
            <a:endParaRPr lang="fr-FR" sz="1200" dirty="0" smtClean="0"/>
          </a:p>
          <a:p>
            <a:r>
              <a:rPr lang="fr-FR" dirty="0" smtClean="0"/>
              <a:t>-Faible frein moteur.</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400110"/>
          </a:xfrm>
          <a:prstGeom prst="rect">
            <a:avLst/>
          </a:prstGeom>
          <a:noFill/>
        </p:spPr>
        <p:txBody>
          <a:bodyPr wrap="square" rtlCol="0">
            <a:spAutoFit/>
          </a:bodyPr>
          <a:lstStyle/>
          <a:p>
            <a:r>
              <a:rPr lang="fr-FR" sz="2000" b="1" dirty="0" smtClean="0">
                <a:solidFill>
                  <a:srgbClr val="FF0000"/>
                </a:solidFill>
              </a:rPr>
              <a:t>PRINCIPE DE FONCTIONNEMENT D’UN MOTEUR 4 TEMPS À CARBURATEUR:</a:t>
            </a:r>
            <a:endParaRPr lang="fr-FR" sz="2000" b="1" dirty="0">
              <a:solidFill>
                <a:srgbClr val="FF0000"/>
              </a:solidFill>
            </a:endParaRPr>
          </a:p>
        </p:txBody>
      </p:sp>
      <p:sp>
        <p:nvSpPr>
          <p:cNvPr id="5" name="ZoneTexte 4"/>
          <p:cNvSpPr txBox="1"/>
          <p:nvPr/>
        </p:nvSpPr>
        <p:spPr>
          <a:xfrm>
            <a:off x="0" y="404664"/>
            <a:ext cx="9144000" cy="6555641"/>
          </a:xfrm>
          <a:prstGeom prst="rect">
            <a:avLst/>
          </a:prstGeom>
          <a:noFill/>
        </p:spPr>
        <p:txBody>
          <a:bodyPr wrap="square" rtlCol="0">
            <a:spAutoFit/>
          </a:bodyPr>
          <a:lstStyle/>
          <a:p>
            <a:r>
              <a:rPr lang="fr-FR" dirty="0" smtClean="0"/>
              <a:t>Tout d’abord pourquoi est-ce un moteur 4 temps? </a:t>
            </a:r>
          </a:p>
          <a:p>
            <a:r>
              <a:rPr lang="fr-FR" dirty="0" smtClean="0"/>
              <a:t>Parce qu’un cycle se fait en quatre allés/retours de piston. Le cycle se décompose en 4 étapes :</a:t>
            </a:r>
          </a:p>
          <a:p>
            <a:r>
              <a:rPr lang="fr-FR" dirty="0" smtClean="0"/>
              <a:t>-Admission</a:t>
            </a:r>
          </a:p>
          <a:p>
            <a:r>
              <a:rPr lang="fr-FR" dirty="0" smtClean="0"/>
              <a:t>-Compression</a:t>
            </a:r>
          </a:p>
          <a:p>
            <a:r>
              <a:rPr lang="fr-FR" dirty="0" smtClean="0"/>
              <a:t>-Détente/Explosion</a:t>
            </a:r>
          </a:p>
          <a:p>
            <a:r>
              <a:rPr lang="fr-FR" dirty="0" smtClean="0"/>
              <a:t>-Echappement</a:t>
            </a:r>
          </a:p>
          <a:p>
            <a:endParaRPr lang="fr-FR" sz="800" dirty="0" smtClean="0"/>
          </a:p>
          <a:p>
            <a:r>
              <a:rPr lang="fr-FR" b="1" dirty="0" smtClean="0">
                <a:solidFill>
                  <a:srgbClr val="FF0000"/>
                </a:solidFill>
              </a:rPr>
              <a:t>Etape 1 : L’admission</a:t>
            </a:r>
          </a:p>
          <a:p>
            <a:r>
              <a:rPr lang="fr-FR" dirty="0" smtClean="0"/>
              <a:t>Durant l’admission, la soupape d’échappement est fermée et la soupape d’admission est ouverte. Le piston descend donc créer une dépression permettant d’aspirer le mélange air/essence venant du carburateur.</a:t>
            </a:r>
          </a:p>
          <a:p>
            <a:endParaRPr lang="fr-FR" sz="800" b="1" dirty="0" smtClean="0">
              <a:solidFill>
                <a:srgbClr val="FF0000"/>
              </a:solidFill>
            </a:endParaRPr>
          </a:p>
          <a:p>
            <a:r>
              <a:rPr lang="fr-FR" b="1" dirty="0" smtClean="0">
                <a:solidFill>
                  <a:srgbClr val="FF0000"/>
                </a:solidFill>
              </a:rPr>
              <a:t>Etape 2 : La compression </a:t>
            </a:r>
            <a:endParaRPr lang="fr-FR" dirty="0" smtClean="0">
              <a:solidFill>
                <a:srgbClr val="FF0000"/>
              </a:solidFill>
            </a:endParaRPr>
          </a:p>
          <a:p>
            <a:r>
              <a:rPr lang="fr-FR" dirty="0" smtClean="0"/>
              <a:t>A cette étape, les deux soupapes sont fermées rendant la culasse hermétique. Le piston remonte et comprime le mélange air/essence. Cette simple compression va élever le mélange carburé à une température de 300°C environ. Si la température s’élève encore de 100°C supplémentaire, le mélange risque de s’enflammer spontanément. C’est ce qu’on appelle l’auto-allumage.</a:t>
            </a:r>
          </a:p>
          <a:p>
            <a:endParaRPr lang="fr-FR" sz="800" b="1" dirty="0" smtClean="0">
              <a:solidFill>
                <a:srgbClr val="FF0000"/>
              </a:solidFill>
            </a:endParaRPr>
          </a:p>
          <a:p>
            <a:r>
              <a:rPr lang="fr-FR" b="1" dirty="0" smtClean="0">
                <a:solidFill>
                  <a:srgbClr val="FF0000"/>
                </a:solidFill>
              </a:rPr>
              <a:t>Etape 3 : La détente (ou explosion)</a:t>
            </a:r>
          </a:p>
          <a:p>
            <a:r>
              <a:rPr lang="fr-FR" dirty="0" smtClean="0"/>
              <a:t>Le piston arrivé à son point le plus haut, une étincelle jaillit entre les électrodes de la bougie provoquant l’inflammation des gaz. Il en résulte une élévation de la pression et de la température poussant alors le piston qui redescend alors vers son point le plus bas. Lorsque que le piston arrive à ce point, les deux soupapes sont encore fermées.</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60648"/>
            <a:ext cx="9144000" cy="1200329"/>
          </a:xfrm>
          <a:prstGeom prst="rect">
            <a:avLst/>
          </a:prstGeom>
          <a:noFill/>
        </p:spPr>
        <p:txBody>
          <a:bodyPr wrap="square" rtlCol="0">
            <a:spAutoFit/>
          </a:bodyPr>
          <a:lstStyle/>
          <a:p>
            <a:r>
              <a:rPr lang="fr-FR" b="1" dirty="0" smtClean="0">
                <a:solidFill>
                  <a:srgbClr val="FF0000"/>
                </a:solidFill>
              </a:rPr>
              <a:t>Etape 4 : L’échappement</a:t>
            </a:r>
          </a:p>
          <a:p>
            <a:r>
              <a:rPr lang="fr-FR" dirty="0" smtClean="0"/>
              <a:t>La soupape d’échappement s’ouvre et le piston en remontant va pousser devant lui les gaz brulés qui s’échappent par ce seul orifice.</a:t>
            </a:r>
          </a:p>
          <a:p>
            <a:endParaRPr lang="fr-FR" dirty="0"/>
          </a:p>
        </p:txBody>
      </p:sp>
      <p:pic>
        <p:nvPicPr>
          <p:cNvPr id="3" name="Image 2" descr="cycle-4-temps.jpg"/>
          <p:cNvPicPr>
            <a:picLocks noChangeAspect="1"/>
          </p:cNvPicPr>
          <p:nvPr/>
        </p:nvPicPr>
        <p:blipFill>
          <a:blip r:embed="rId2" cstate="print"/>
          <a:stretch>
            <a:fillRect/>
          </a:stretch>
        </p:blipFill>
        <p:spPr>
          <a:xfrm>
            <a:off x="251520" y="1412776"/>
            <a:ext cx="8626113" cy="418366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369332"/>
          </a:xfrm>
          <a:prstGeom prst="rect">
            <a:avLst/>
          </a:prstGeom>
          <a:noFill/>
        </p:spPr>
        <p:txBody>
          <a:bodyPr wrap="square" rtlCol="0">
            <a:spAutoFit/>
          </a:bodyPr>
          <a:lstStyle/>
          <a:p>
            <a:r>
              <a:rPr lang="fr-FR" b="1" dirty="0">
                <a:solidFill>
                  <a:srgbClr val="FF0000"/>
                </a:solidFill>
              </a:rPr>
              <a:t>Avantages et inconvénients du </a:t>
            </a:r>
            <a:r>
              <a:rPr lang="fr-FR" b="1" dirty="0" smtClean="0">
                <a:solidFill>
                  <a:srgbClr val="FF0000"/>
                </a:solidFill>
              </a:rPr>
              <a:t>4T:</a:t>
            </a:r>
            <a:endParaRPr lang="fr-FR" b="1" dirty="0">
              <a:solidFill>
                <a:srgbClr val="FF0000"/>
              </a:solidFill>
            </a:endParaRPr>
          </a:p>
        </p:txBody>
      </p:sp>
      <p:sp>
        <p:nvSpPr>
          <p:cNvPr id="3" name="ZoneTexte 2"/>
          <p:cNvSpPr txBox="1"/>
          <p:nvPr/>
        </p:nvSpPr>
        <p:spPr>
          <a:xfrm>
            <a:off x="0" y="476672"/>
            <a:ext cx="9144000" cy="5909310"/>
          </a:xfrm>
          <a:prstGeom prst="rect">
            <a:avLst/>
          </a:prstGeom>
          <a:noFill/>
        </p:spPr>
        <p:txBody>
          <a:bodyPr wrap="square" rtlCol="0">
            <a:spAutoFit/>
          </a:bodyPr>
          <a:lstStyle/>
          <a:p>
            <a:r>
              <a:rPr lang="fr-FR" i="1" u="sng" dirty="0"/>
              <a:t>Avantages:</a:t>
            </a:r>
          </a:p>
          <a:p>
            <a:endParaRPr lang="fr-FR" dirty="0" smtClean="0"/>
          </a:p>
          <a:p>
            <a:r>
              <a:rPr lang="fr-FR" dirty="0" smtClean="0"/>
              <a:t>- </a:t>
            </a:r>
            <a:r>
              <a:rPr lang="fr-FR" dirty="0"/>
              <a:t>Plus grande longévité que le moteur 2 temps</a:t>
            </a:r>
          </a:p>
          <a:p>
            <a:endParaRPr lang="fr-FR" dirty="0" smtClean="0"/>
          </a:p>
          <a:p>
            <a:r>
              <a:rPr lang="fr-FR" dirty="0" smtClean="0"/>
              <a:t>- </a:t>
            </a:r>
            <a:r>
              <a:rPr lang="fr-FR" dirty="0"/>
              <a:t>Consommation inférieure au moteur 2 temps</a:t>
            </a:r>
          </a:p>
          <a:p>
            <a:endParaRPr lang="fr-FR" dirty="0" smtClean="0"/>
          </a:p>
          <a:p>
            <a:r>
              <a:rPr lang="fr-FR" dirty="0" smtClean="0"/>
              <a:t>- </a:t>
            </a:r>
            <a:r>
              <a:rPr lang="fr-FR" dirty="0"/>
              <a:t>Davantage de puissance à bas régime</a:t>
            </a:r>
          </a:p>
          <a:p>
            <a:endParaRPr lang="fr-FR" dirty="0" smtClean="0"/>
          </a:p>
          <a:p>
            <a:r>
              <a:rPr lang="fr-FR" dirty="0" smtClean="0"/>
              <a:t>- </a:t>
            </a:r>
            <a:r>
              <a:rPr lang="fr-FR" dirty="0"/>
              <a:t>Plus de souplesse dans la conduite</a:t>
            </a:r>
          </a:p>
          <a:p>
            <a:endParaRPr lang="fr-FR" i="1" dirty="0" smtClean="0"/>
          </a:p>
          <a:p>
            <a:r>
              <a:rPr lang="fr-FR" i="1" u="sng" dirty="0" smtClean="0"/>
              <a:t>Inconvénients</a:t>
            </a:r>
            <a:r>
              <a:rPr lang="fr-FR" i="1" u="sng" dirty="0"/>
              <a:t>:</a:t>
            </a:r>
          </a:p>
          <a:p>
            <a:endParaRPr lang="fr-FR" dirty="0" smtClean="0"/>
          </a:p>
          <a:p>
            <a:r>
              <a:rPr lang="fr-FR" dirty="0" smtClean="0"/>
              <a:t>- </a:t>
            </a:r>
            <a:r>
              <a:rPr lang="fr-FR" dirty="0"/>
              <a:t>Construction plus complexe</a:t>
            </a:r>
          </a:p>
          <a:p>
            <a:endParaRPr lang="fr-FR" dirty="0" smtClean="0"/>
          </a:p>
          <a:p>
            <a:r>
              <a:rPr lang="fr-FR" dirty="0" smtClean="0"/>
              <a:t>- </a:t>
            </a:r>
            <a:r>
              <a:rPr lang="fr-FR" dirty="0"/>
              <a:t>Davantage d'entretien et de réglages</a:t>
            </a:r>
          </a:p>
          <a:p>
            <a:endParaRPr lang="fr-FR" dirty="0" smtClean="0"/>
          </a:p>
          <a:p>
            <a:r>
              <a:rPr lang="fr-FR" dirty="0" smtClean="0"/>
              <a:t>- </a:t>
            </a:r>
            <a:r>
              <a:rPr lang="fr-FR" dirty="0"/>
              <a:t>Vidange du carter d'huile à effectuer périodiquement</a:t>
            </a:r>
          </a:p>
          <a:p>
            <a:endParaRPr lang="fr-FR" dirty="0" smtClean="0"/>
          </a:p>
          <a:p>
            <a:r>
              <a:rPr lang="fr-FR" dirty="0" smtClean="0"/>
              <a:t>- </a:t>
            </a:r>
            <a:r>
              <a:rPr lang="fr-FR" dirty="0"/>
              <a:t>Plus lourd et plus volumineux</a:t>
            </a:r>
          </a:p>
          <a:p>
            <a:endParaRPr lang="fr-FR" dirty="0" smtClean="0"/>
          </a:p>
          <a:p>
            <a:r>
              <a:rPr lang="fr-FR" dirty="0" smtClean="0"/>
              <a:t>- </a:t>
            </a:r>
            <a:r>
              <a:rPr lang="fr-FR" dirty="0"/>
              <a:t>Moins nerveux</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23220"/>
          </a:xfrm>
          <a:prstGeom prst="rect">
            <a:avLst/>
          </a:prstGeom>
          <a:noFill/>
        </p:spPr>
        <p:txBody>
          <a:bodyPr wrap="square" rtlCol="0">
            <a:spAutoFit/>
          </a:bodyPr>
          <a:lstStyle/>
          <a:p>
            <a:pPr algn="ctr"/>
            <a:r>
              <a:rPr lang="fr-FR" sz="2800" dirty="0" smtClean="0">
                <a:solidFill>
                  <a:srgbClr val="FF0000"/>
                </a:solidFill>
              </a:rPr>
              <a:t>LES DIFFÉRENTS TYPES DE CARBURATEURS</a:t>
            </a:r>
            <a:endParaRPr lang="fr-FR" sz="2800" dirty="0">
              <a:solidFill>
                <a:srgbClr val="FF0000"/>
              </a:solidFill>
            </a:endParaRPr>
          </a:p>
        </p:txBody>
      </p:sp>
      <p:sp>
        <p:nvSpPr>
          <p:cNvPr id="3" name="ZoneTexte 2"/>
          <p:cNvSpPr txBox="1"/>
          <p:nvPr/>
        </p:nvSpPr>
        <p:spPr>
          <a:xfrm>
            <a:off x="0" y="476672"/>
            <a:ext cx="9144000" cy="5909310"/>
          </a:xfrm>
          <a:prstGeom prst="rect">
            <a:avLst/>
          </a:prstGeom>
          <a:noFill/>
        </p:spPr>
        <p:txBody>
          <a:bodyPr wrap="square" rtlCol="0">
            <a:spAutoFit/>
          </a:bodyPr>
          <a:lstStyle/>
          <a:p>
            <a:r>
              <a:rPr lang="fr-FR" b="1" dirty="0" smtClean="0">
                <a:solidFill>
                  <a:srgbClr val="FF0000"/>
                </a:solidFill>
              </a:rPr>
              <a:t>Carburateur élémentaire</a:t>
            </a:r>
          </a:p>
          <a:p>
            <a:r>
              <a:rPr lang="fr-FR" dirty="0" smtClean="0"/>
              <a:t>Les premiers carburateurs qui ont équipé les premiers véhicules propulsé par un moteur à combustion interne, n'étaient pas en mesure de répondre à toutes les exigences. Appelés </a:t>
            </a:r>
            <a:r>
              <a:rPr lang="fr-FR" i="1" dirty="0" smtClean="0"/>
              <a:t>à léchage</a:t>
            </a:r>
            <a:r>
              <a:rPr lang="fr-FR" dirty="0" smtClean="0"/>
              <a:t> ou </a:t>
            </a:r>
            <a:r>
              <a:rPr lang="fr-FR" i="1" dirty="0" smtClean="0"/>
              <a:t>à barbotage</a:t>
            </a:r>
            <a:r>
              <a:rPr lang="fr-FR" dirty="0" smtClean="0"/>
              <a:t>, ils se composaient d'un réservoir d'essence dans lequel pénétrait un tube, pour renouveler l'air aspiré par le moteur, le mélange air/essence étant assuré par l'évaporation de cette dernière.</a:t>
            </a:r>
          </a:p>
          <a:p>
            <a:r>
              <a:rPr lang="fr-FR" dirty="0" smtClean="0"/>
              <a:t>Ce carburateur n’est plus utilisé de nos jours.</a:t>
            </a:r>
          </a:p>
          <a:p>
            <a:endParaRPr lang="fr-FR" b="1" dirty="0">
              <a:solidFill>
                <a:srgbClr val="FF0000"/>
              </a:solidFill>
            </a:endParaRPr>
          </a:p>
          <a:p>
            <a:r>
              <a:rPr lang="fr-FR" b="1" dirty="0" smtClean="0">
                <a:solidFill>
                  <a:srgbClr val="FF0000"/>
                </a:solidFill>
              </a:rPr>
              <a:t>Carburateur à dépression</a:t>
            </a:r>
          </a:p>
          <a:p>
            <a:r>
              <a:rPr lang="fr-FR" dirty="0" smtClean="0"/>
              <a:t>Le carburateur à dépression est une évolution du carburateur élémentaire, le boisseau étant actionné par une membrane sensible à la pression, le plus souvent on trouve un trou sous le boisseau et l'air qui rentre dans le carburateur crée une dépression dans le boisseau soutenue par la membrane en passant sous lui, ce qui permet à ce dernier de remonter sous l'effet de vide créé en lui et dans la chambre qui le surmonte, le flux d'air est régulé par un papillon. Ce système empêche l'étouffement du moteur en cas d'ouverture brutale des gaz, car même si le papillon est ouvert en grand, le boisseau ne réagit pas à l'aspiration du moteur qui est faible et, ne nécessite donc pas une grande quantité de gaz, la carburation se régule d'elle même</a:t>
            </a:r>
            <a:r>
              <a:rPr lang="fr-FR" baseline="30000" dirty="0" smtClean="0">
                <a:hlinkClick r:id="rId2"/>
              </a:rPr>
              <a:t>10</a:t>
            </a:r>
            <a:r>
              <a:rPr lang="fr-FR" dirty="0" smtClean="0"/>
              <a:t>.</a:t>
            </a:r>
          </a:p>
          <a:p>
            <a:r>
              <a:rPr lang="fr-FR" dirty="0" smtClean="0"/>
              <a:t>Mais il n'est pas conseillé dans le cadre par exemple d'une configuration préparé pour la compétition, son temps de réponse étant trop long en comparaison d'un carburateur à boisseau à câble, on rencontre surtout ce cas de figure sur les motos.</a:t>
            </a:r>
          </a:p>
          <a:p>
            <a:endParaRPr lang="fr-FR" dirty="0"/>
          </a:p>
        </p:txBody>
      </p:sp>
      <p:sp>
        <p:nvSpPr>
          <p:cNvPr id="4" name="ZoneTexte 3"/>
          <p:cNvSpPr txBox="1"/>
          <p:nvPr/>
        </p:nvSpPr>
        <p:spPr>
          <a:xfrm>
            <a:off x="0" y="6211669"/>
            <a:ext cx="9144000" cy="646331"/>
          </a:xfrm>
          <a:prstGeom prst="rect">
            <a:avLst/>
          </a:prstGeom>
          <a:noFill/>
        </p:spPr>
        <p:txBody>
          <a:bodyPr wrap="square" rtlCol="0">
            <a:spAutoFit/>
          </a:bodyPr>
          <a:lstStyle/>
          <a:p>
            <a:r>
              <a:rPr lang="fr-FR" dirty="0" smtClean="0"/>
              <a:t>Le carburateur à </a:t>
            </a:r>
            <a:r>
              <a:rPr lang="fr-FR" dirty="0" err="1" smtClean="0"/>
              <a:t>depression</a:t>
            </a:r>
            <a:r>
              <a:rPr lang="fr-FR" dirty="0" smtClean="0"/>
              <a:t>, grâce à sa membrane, permet d’utiliser une machine dans n’importe quel sens sans que le moteur ne s’étouffe.</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TotalTime>
  <Words>1117</Words>
  <Application>Microsoft Office PowerPoint</Application>
  <PresentationFormat>Affichage à l'écran (4:3)</PresentationFormat>
  <Paragraphs>141</Paragraphs>
  <Slides>30</Slides>
  <Notes>0</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Yann</dc:creator>
  <cp:lastModifiedBy>Yann</cp:lastModifiedBy>
  <cp:revision>36</cp:revision>
  <dcterms:created xsi:type="dcterms:W3CDTF">2012-07-05T15:49:23Z</dcterms:created>
  <dcterms:modified xsi:type="dcterms:W3CDTF">2012-07-05T21:42:45Z</dcterms:modified>
</cp:coreProperties>
</file>